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1"/>
  </p:sldMasterIdLst>
  <p:sldIdLst>
    <p:sldId id="256" r:id="rId2"/>
    <p:sldId id="257" r:id="rId3"/>
    <p:sldId id="258" r:id="rId4"/>
    <p:sldId id="259" r:id="rId5"/>
    <p:sldId id="266" r:id="rId6"/>
    <p:sldId id="262" r:id="rId7"/>
    <p:sldId id="260" r:id="rId8"/>
    <p:sldId id="261" r:id="rId9"/>
    <p:sldId id="264" r:id="rId10"/>
    <p:sldId id="263" r:id="rId11"/>
    <p:sldId id="265" r:id="rId12"/>
    <p:sldId id="267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7"/>
    <p:restoredTop sz="94634"/>
  </p:normalViewPr>
  <p:slideViewPr>
    <p:cSldViewPr snapToGrid="0" snapToObjects="1">
      <p:cViewPr varScale="1">
        <p:scale>
          <a:sx n="95" d="100"/>
          <a:sy n="95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39DE53-2DE7-4448-AFAC-F46E76DC0E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845FD58-02D1-48C3-88B7-E81BE86D2620}">
      <dgm:prSet/>
      <dgm:spPr/>
      <dgm:t>
        <a:bodyPr/>
        <a:lstStyle/>
        <a:p>
          <a:r>
            <a:rPr lang="en-US"/>
            <a:t>The idea from this project came from the increasing relevance of the Digital Oil Field in Oil and Gas supply chains</a:t>
          </a:r>
        </a:p>
      </dgm:t>
    </dgm:pt>
    <dgm:pt modelId="{8B5EF39A-0C38-4D86-8AA3-C60D3AEA6559}" type="parTrans" cxnId="{3874F445-EE0B-483E-87F2-2B7E54AC5306}">
      <dgm:prSet/>
      <dgm:spPr/>
      <dgm:t>
        <a:bodyPr/>
        <a:lstStyle/>
        <a:p>
          <a:endParaRPr lang="en-US"/>
        </a:p>
      </dgm:t>
    </dgm:pt>
    <dgm:pt modelId="{29499CB5-1FD1-4B02-A719-2434DA915224}" type="sibTrans" cxnId="{3874F445-EE0B-483E-87F2-2B7E54AC5306}">
      <dgm:prSet/>
      <dgm:spPr/>
      <dgm:t>
        <a:bodyPr/>
        <a:lstStyle/>
        <a:p>
          <a:endParaRPr lang="en-US"/>
        </a:p>
      </dgm:t>
    </dgm:pt>
    <dgm:pt modelId="{76FF30E7-80DD-41C4-9184-A3903FB1B2BB}">
      <dgm:prSet/>
      <dgm:spPr/>
      <dgm:t>
        <a:bodyPr/>
        <a:lstStyle/>
        <a:p>
          <a:r>
            <a:rPr lang="en-US"/>
            <a:t>Current Digital Oil Field initiatives incorporate multiple levels of supply chain optimization solutions</a:t>
          </a:r>
        </a:p>
      </dgm:t>
    </dgm:pt>
    <dgm:pt modelId="{2D7D9255-4413-4ACE-833E-20C312D2802A}" type="parTrans" cxnId="{37B8F7CF-9734-4033-981F-3086B66F9BBB}">
      <dgm:prSet/>
      <dgm:spPr/>
      <dgm:t>
        <a:bodyPr/>
        <a:lstStyle/>
        <a:p>
          <a:endParaRPr lang="en-US"/>
        </a:p>
      </dgm:t>
    </dgm:pt>
    <dgm:pt modelId="{417B02C5-5EDD-40CE-A6FC-762D5ABF47B3}" type="sibTrans" cxnId="{37B8F7CF-9734-4033-981F-3086B66F9BBB}">
      <dgm:prSet/>
      <dgm:spPr/>
      <dgm:t>
        <a:bodyPr/>
        <a:lstStyle/>
        <a:p>
          <a:endParaRPr lang="en-US"/>
        </a:p>
      </dgm:t>
    </dgm:pt>
    <dgm:pt modelId="{7026A48E-0DEE-4E77-AC37-2E70BFF918AC}">
      <dgm:prSet/>
      <dgm:spPr/>
      <dgm:t>
        <a:bodyPr/>
        <a:lstStyle/>
        <a:p>
          <a:r>
            <a:rPr lang="en-US"/>
            <a:t>There is a push towards real-time asset management </a:t>
          </a:r>
        </a:p>
      </dgm:t>
    </dgm:pt>
    <dgm:pt modelId="{910280A4-171E-43F9-A4E3-0AB080926D4C}" type="parTrans" cxnId="{24A75A1A-3D2F-4022-B3FE-89768905C4C5}">
      <dgm:prSet/>
      <dgm:spPr/>
      <dgm:t>
        <a:bodyPr/>
        <a:lstStyle/>
        <a:p>
          <a:endParaRPr lang="en-US"/>
        </a:p>
      </dgm:t>
    </dgm:pt>
    <dgm:pt modelId="{664AE1DF-CAB3-44A6-9629-9B86E0244409}" type="sibTrans" cxnId="{24A75A1A-3D2F-4022-B3FE-89768905C4C5}">
      <dgm:prSet/>
      <dgm:spPr/>
      <dgm:t>
        <a:bodyPr/>
        <a:lstStyle/>
        <a:p>
          <a:endParaRPr lang="en-US"/>
        </a:p>
      </dgm:t>
    </dgm:pt>
    <dgm:pt modelId="{5DF4DA0B-37F1-42E2-90DF-F5BE90BAE235}">
      <dgm:prSet/>
      <dgm:spPr/>
      <dgm:t>
        <a:bodyPr/>
        <a:lstStyle/>
        <a:p>
          <a:r>
            <a:rPr lang="en-US"/>
            <a:t>The application’s purpose is to route the product between assets like refineries, pipelines, storage locations or processing plants</a:t>
          </a:r>
        </a:p>
      </dgm:t>
    </dgm:pt>
    <dgm:pt modelId="{544731A5-C696-4057-A45F-F66B6580CFA5}" type="parTrans" cxnId="{B615A54D-E4F0-4EFD-B6C3-642DC9514281}">
      <dgm:prSet/>
      <dgm:spPr/>
      <dgm:t>
        <a:bodyPr/>
        <a:lstStyle/>
        <a:p>
          <a:endParaRPr lang="en-US"/>
        </a:p>
      </dgm:t>
    </dgm:pt>
    <dgm:pt modelId="{A5530E2B-ED41-4799-9085-74C8BAD96C78}" type="sibTrans" cxnId="{B615A54D-E4F0-4EFD-B6C3-642DC9514281}">
      <dgm:prSet/>
      <dgm:spPr/>
      <dgm:t>
        <a:bodyPr/>
        <a:lstStyle/>
        <a:p>
          <a:endParaRPr lang="en-US"/>
        </a:p>
      </dgm:t>
    </dgm:pt>
    <dgm:pt modelId="{E2C54CB7-1A9C-41FC-B538-1678500BDAAD}" type="pres">
      <dgm:prSet presAssocID="{6939DE53-2DE7-4448-AFAC-F46E76DC0E1C}" presName="root" presStyleCnt="0">
        <dgm:presLayoutVars>
          <dgm:dir/>
          <dgm:resizeHandles val="exact"/>
        </dgm:presLayoutVars>
      </dgm:prSet>
      <dgm:spPr/>
    </dgm:pt>
    <dgm:pt modelId="{7AC93E69-8C2E-4521-B133-C4C16B174831}" type="pres">
      <dgm:prSet presAssocID="{6845FD58-02D1-48C3-88B7-E81BE86D2620}" presName="compNode" presStyleCnt="0"/>
      <dgm:spPr/>
    </dgm:pt>
    <dgm:pt modelId="{7D8E3C47-473A-428C-BC8B-3E6101B0402F}" type="pres">
      <dgm:prSet presAssocID="{6845FD58-02D1-48C3-88B7-E81BE86D2620}" presName="bgRect" presStyleLbl="bgShp" presStyleIdx="0" presStyleCnt="4"/>
      <dgm:spPr/>
    </dgm:pt>
    <dgm:pt modelId="{845337C6-F12D-4108-89A1-6997A485178C}" type="pres">
      <dgm:prSet presAssocID="{6845FD58-02D1-48C3-88B7-E81BE86D262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21711061-EC87-4812-84AE-351736E8F1A1}" type="pres">
      <dgm:prSet presAssocID="{6845FD58-02D1-48C3-88B7-E81BE86D2620}" presName="spaceRect" presStyleCnt="0"/>
      <dgm:spPr/>
    </dgm:pt>
    <dgm:pt modelId="{7C223E85-83AA-4AD1-A6B2-F4910B034371}" type="pres">
      <dgm:prSet presAssocID="{6845FD58-02D1-48C3-88B7-E81BE86D2620}" presName="parTx" presStyleLbl="revTx" presStyleIdx="0" presStyleCnt="4">
        <dgm:presLayoutVars>
          <dgm:chMax val="0"/>
          <dgm:chPref val="0"/>
        </dgm:presLayoutVars>
      </dgm:prSet>
      <dgm:spPr/>
    </dgm:pt>
    <dgm:pt modelId="{B24F72A1-8DD1-47CC-981A-FA22B33EBC92}" type="pres">
      <dgm:prSet presAssocID="{29499CB5-1FD1-4B02-A719-2434DA915224}" presName="sibTrans" presStyleCnt="0"/>
      <dgm:spPr/>
    </dgm:pt>
    <dgm:pt modelId="{053CBE7A-8DCE-4075-BF3A-6BD887B34E9A}" type="pres">
      <dgm:prSet presAssocID="{76FF30E7-80DD-41C4-9184-A3903FB1B2BB}" presName="compNode" presStyleCnt="0"/>
      <dgm:spPr/>
    </dgm:pt>
    <dgm:pt modelId="{C3360D9A-56D7-4295-8FBA-D5A08B704E06}" type="pres">
      <dgm:prSet presAssocID="{76FF30E7-80DD-41C4-9184-A3903FB1B2BB}" presName="bgRect" presStyleLbl="bgShp" presStyleIdx="1" presStyleCnt="4"/>
      <dgm:spPr/>
    </dgm:pt>
    <dgm:pt modelId="{88C74B92-1490-4BF3-8596-9C6D48FF0375}" type="pres">
      <dgm:prSet presAssocID="{76FF30E7-80DD-41C4-9184-A3903FB1B2B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34B9275C-30B4-4B2C-89DF-8CA919F3CE3E}" type="pres">
      <dgm:prSet presAssocID="{76FF30E7-80DD-41C4-9184-A3903FB1B2BB}" presName="spaceRect" presStyleCnt="0"/>
      <dgm:spPr/>
    </dgm:pt>
    <dgm:pt modelId="{B4FC1E2E-F6BD-4DE8-8E5E-BA6E77AA79FD}" type="pres">
      <dgm:prSet presAssocID="{76FF30E7-80DD-41C4-9184-A3903FB1B2BB}" presName="parTx" presStyleLbl="revTx" presStyleIdx="1" presStyleCnt="4">
        <dgm:presLayoutVars>
          <dgm:chMax val="0"/>
          <dgm:chPref val="0"/>
        </dgm:presLayoutVars>
      </dgm:prSet>
      <dgm:spPr/>
    </dgm:pt>
    <dgm:pt modelId="{9843BF2D-E3A3-4D38-8490-E0BB6B0B9099}" type="pres">
      <dgm:prSet presAssocID="{417B02C5-5EDD-40CE-A6FC-762D5ABF47B3}" presName="sibTrans" presStyleCnt="0"/>
      <dgm:spPr/>
    </dgm:pt>
    <dgm:pt modelId="{8085061F-A14C-4DF7-BD1C-148A36A5AF4E}" type="pres">
      <dgm:prSet presAssocID="{7026A48E-0DEE-4E77-AC37-2E70BFF918AC}" presName="compNode" presStyleCnt="0"/>
      <dgm:spPr/>
    </dgm:pt>
    <dgm:pt modelId="{6A21CE87-EA4E-4348-AD18-BD724CAB032A}" type="pres">
      <dgm:prSet presAssocID="{7026A48E-0DEE-4E77-AC37-2E70BFF918AC}" presName="bgRect" presStyleLbl="bgShp" presStyleIdx="2" presStyleCnt="4"/>
      <dgm:spPr/>
    </dgm:pt>
    <dgm:pt modelId="{82D2B9BB-90EB-4634-B4D5-CF51B6912BDA}" type="pres">
      <dgm:prSet presAssocID="{7026A48E-0DEE-4E77-AC37-2E70BFF918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B176A61C-99D1-40E4-9263-B894A0CB2498}" type="pres">
      <dgm:prSet presAssocID="{7026A48E-0DEE-4E77-AC37-2E70BFF918AC}" presName="spaceRect" presStyleCnt="0"/>
      <dgm:spPr/>
    </dgm:pt>
    <dgm:pt modelId="{EEA16380-43E0-47D6-BA8B-FC30A93AE192}" type="pres">
      <dgm:prSet presAssocID="{7026A48E-0DEE-4E77-AC37-2E70BFF918AC}" presName="parTx" presStyleLbl="revTx" presStyleIdx="2" presStyleCnt="4">
        <dgm:presLayoutVars>
          <dgm:chMax val="0"/>
          <dgm:chPref val="0"/>
        </dgm:presLayoutVars>
      </dgm:prSet>
      <dgm:spPr/>
    </dgm:pt>
    <dgm:pt modelId="{F73EB753-93DD-4945-89D5-1454309A6CFB}" type="pres">
      <dgm:prSet presAssocID="{664AE1DF-CAB3-44A6-9629-9B86E0244409}" presName="sibTrans" presStyleCnt="0"/>
      <dgm:spPr/>
    </dgm:pt>
    <dgm:pt modelId="{56A30AAC-8FCB-4805-8489-DCE7AF3E15E5}" type="pres">
      <dgm:prSet presAssocID="{5DF4DA0B-37F1-42E2-90DF-F5BE90BAE235}" presName="compNode" presStyleCnt="0"/>
      <dgm:spPr/>
    </dgm:pt>
    <dgm:pt modelId="{64017907-E4EC-4899-9AF0-12C724833AA1}" type="pres">
      <dgm:prSet presAssocID="{5DF4DA0B-37F1-42E2-90DF-F5BE90BAE235}" presName="bgRect" presStyleLbl="bgShp" presStyleIdx="3" presStyleCnt="4"/>
      <dgm:spPr/>
    </dgm:pt>
    <dgm:pt modelId="{04D127B8-3256-4BF1-A94A-43AF7751F4E7}" type="pres">
      <dgm:prSet presAssocID="{5DF4DA0B-37F1-42E2-90DF-F5BE90BAE23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07A7DDC1-E599-4D9C-851E-6F0B2DA114C2}" type="pres">
      <dgm:prSet presAssocID="{5DF4DA0B-37F1-42E2-90DF-F5BE90BAE235}" presName="spaceRect" presStyleCnt="0"/>
      <dgm:spPr/>
    </dgm:pt>
    <dgm:pt modelId="{157ED022-6753-4D01-860A-121E1FD730D0}" type="pres">
      <dgm:prSet presAssocID="{5DF4DA0B-37F1-42E2-90DF-F5BE90BAE23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4B4BE18-C676-41E5-B4E0-53C63247778E}" type="presOf" srcId="{6939DE53-2DE7-4448-AFAC-F46E76DC0E1C}" destId="{E2C54CB7-1A9C-41FC-B538-1678500BDAAD}" srcOrd="0" destOrd="0" presId="urn:microsoft.com/office/officeart/2018/2/layout/IconVerticalSolidList"/>
    <dgm:cxn modelId="{24A75A1A-3D2F-4022-B3FE-89768905C4C5}" srcId="{6939DE53-2DE7-4448-AFAC-F46E76DC0E1C}" destId="{7026A48E-0DEE-4E77-AC37-2E70BFF918AC}" srcOrd="2" destOrd="0" parTransId="{910280A4-171E-43F9-A4E3-0AB080926D4C}" sibTransId="{664AE1DF-CAB3-44A6-9629-9B86E0244409}"/>
    <dgm:cxn modelId="{CE724641-58D5-4B58-8758-89862CD08FC5}" type="presOf" srcId="{7026A48E-0DEE-4E77-AC37-2E70BFF918AC}" destId="{EEA16380-43E0-47D6-BA8B-FC30A93AE192}" srcOrd="0" destOrd="0" presId="urn:microsoft.com/office/officeart/2018/2/layout/IconVerticalSolidList"/>
    <dgm:cxn modelId="{3874F445-EE0B-483E-87F2-2B7E54AC5306}" srcId="{6939DE53-2DE7-4448-AFAC-F46E76DC0E1C}" destId="{6845FD58-02D1-48C3-88B7-E81BE86D2620}" srcOrd="0" destOrd="0" parTransId="{8B5EF39A-0C38-4D86-8AA3-C60D3AEA6559}" sibTransId="{29499CB5-1FD1-4B02-A719-2434DA915224}"/>
    <dgm:cxn modelId="{B615A54D-E4F0-4EFD-B6C3-642DC9514281}" srcId="{6939DE53-2DE7-4448-AFAC-F46E76DC0E1C}" destId="{5DF4DA0B-37F1-42E2-90DF-F5BE90BAE235}" srcOrd="3" destOrd="0" parTransId="{544731A5-C696-4057-A45F-F66B6580CFA5}" sibTransId="{A5530E2B-ED41-4799-9085-74C8BAD96C78}"/>
    <dgm:cxn modelId="{87414F71-B6C7-4C60-8A69-033B5BF1245B}" type="presOf" srcId="{5DF4DA0B-37F1-42E2-90DF-F5BE90BAE235}" destId="{157ED022-6753-4D01-860A-121E1FD730D0}" srcOrd="0" destOrd="0" presId="urn:microsoft.com/office/officeart/2018/2/layout/IconVerticalSolidList"/>
    <dgm:cxn modelId="{37B8F7CF-9734-4033-981F-3086B66F9BBB}" srcId="{6939DE53-2DE7-4448-AFAC-F46E76DC0E1C}" destId="{76FF30E7-80DD-41C4-9184-A3903FB1B2BB}" srcOrd="1" destOrd="0" parTransId="{2D7D9255-4413-4ACE-833E-20C312D2802A}" sibTransId="{417B02C5-5EDD-40CE-A6FC-762D5ABF47B3}"/>
    <dgm:cxn modelId="{03B0D7E1-1954-4B20-9F8E-3CDEED8E784F}" type="presOf" srcId="{6845FD58-02D1-48C3-88B7-E81BE86D2620}" destId="{7C223E85-83AA-4AD1-A6B2-F4910B034371}" srcOrd="0" destOrd="0" presId="urn:microsoft.com/office/officeart/2018/2/layout/IconVerticalSolidList"/>
    <dgm:cxn modelId="{47A749E6-D420-422F-9E12-0D6D59EC9E54}" type="presOf" srcId="{76FF30E7-80DD-41C4-9184-A3903FB1B2BB}" destId="{B4FC1E2E-F6BD-4DE8-8E5E-BA6E77AA79FD}" srcOrd="0" destOrd="0" presId="urn:microsoft.com/office/officeart/2018/2/layout/IconVerticalSolidList"/>
    <dgm:cxn modelId="{D8F7503B-FA46-4089-8E51-DE64EC63BF2A}" type="presParOf" srcId="{E2C54CB7-1A9C-41FC-B538-1678500BDAAD}" destId="{7AC93E69-8C2E-4521-B133-C4C16B174831}" srcOrd="0" destOrd="0" presId="urn:microsoft.com/office/officeart/2018/2/layout/IconVerticalSolidList"/>
    <dgm:cxn modelId="{BECEF391-6129-4DC9-8DF1-10477DC3D62B}" type="presParOf" srcId="{7AC93E69-8C2E-4521-B133-C4C16B174831}" destId="{7D8E3C47-473A-428C-BC8B-3E6101B0402F}" srcOrd="0" destOrd="0" presId="urn:microsoft.com/office/officeart/2018/2/layout/IconVerticalSolidList"/>
    <dgm:cxn modelId="{B9AC7A8C-977F-4B77-BC78-C59A4B4F0942}" type="presParOf" srcId="{7AC93E69-8C2E-4521-B133-C4C16B174831}" destId="{845337C6-F12D-4108-89A1-6997A485178C}" srcOrd="1" destOrd="0" presId="urn:microsoft.com/office/officeart/2018/2/layout/IconVerticalSolidList"/>
    <dgm:cxn modelId="{6E6AF173-BA31-43D8-8B98-35084B8C3698}" type="presParOf" srcId="{7AC93E69-8C2E-4521-B133-C4C16B174831}" destId="{21711061-EC87-4812-84AE-351736E8F1A1}" srcOrd="2" destOrd="0" presId="urn:microsoft.com/office/officeart/2018/2/layout/IconVerticalSolidList"/>
    <dgm:cxn modelId="{DA95F474-2913-4911-8BEA-7971CB269C6B}" type="presParOf" srcId="{7AC93E69-8C2E-4521-B133-C4C16B174831}" destId="{7C223E85-83AA-4AD1-A6B2-F4910B034371}" srcOrd="3" destOrd="0" presId="urn:microsoft.com/office/officeart/2018/2/layout/IconVerticalSolidList"/>
    <dgm:cxn modelId="{56FB50DE-D378-42C9-80C9-F0E7689541A4}" type="presParOf" srcId="{E2C54CB7-1A9C-41FC-B538-1678500BDAAD}" destId="{B24F72A1-8DD1-47CC-981A-FA22B33EBC92}" srcOrd="1" destOrd="0" presId="urn:microsoft.com/office/officeart/2018/2/layout/IconVerticalSolidList"/>
    <dgm:cxn modelId="{B03414D8-A399-44C1-96BE-D2165E498D18}" type="presParOf" srcId="{E2C54CB7-1A9C-41FC-B538-1678500BDAAD}" destId="{053CBE7A-8DCE-4075-BF3A-6BD887B34E9A}" srcOrd="2" destOrd="0" presId="urn:microsoft.com/office/officeart/2018/2/layout/IconVerticalSolidList"/>
    <dgm:cxn modelId="{09CF864B-5773-4C54-AAF0-4FE9100B3821}" type="presParOf" srcId="{053CBE7A-8DCE-4075-BF3A-6BD887B34E9A}" destId="{C3360D9A-56D7-4295-8FBA-D5A08B704E06}" srcOrd="0" destOrd="0" presId="urn:microsoft.com/office/officeart/2018/2/layout/IconVerticalSolidList"/>
    <dgm:cxn modelId="{B72C272C-A3D3-4634-A78D-7E0F8C454945}" type="presParOf" srcId="{053CBE7A-8DCE-4075-BF3A-6BD887B34E9A}" destId="{88C74B92-1490-4BF3-8596-9C6D48FF0375}" srcOrd="1" destOrd="0" presId="urn:microsoft.com/office/officeart/2018/2/layout/IconVerticalSolidList"/>
    <dgm:cxn modelId="{AD0A13E1-3A53-49E8-884F-73C4CB43F223}" type="presParOf" srcId="{053CBE7A-8DCE-4075-BF3A-6BD887B34E9A}" destId="{34B9275C-30B4-4B2C-89DF-8CA919F3CE3E}" srcOrd="2" destOrd="0" presId="urn:microsoft.com/office/officeart/2018/2/layout/IconVerticalSolidList"/>
    <dgm:cxn modelId="{1E6B5A8A-F525-4640-85C9-EBCB297B318B}" type="presParOf" srcId="{053CBE7A-8DCE-4075-BF3A-6BD887B34E9A}" destId="{B4FC1E2E-F6BD-4DE8-8E5E-BA6E77AA79FD}" srcOrd="3" destOrd="0" presId="urn:microsoft.com/office/officeart/2018/2/layout/IconVerticalSolidList"/>
    <dgm:cxn modelId="{8C2E5FCC-D8F4-4002-93A6-5F7EC28B35C6}" type="presParOf" srcId="{E2C54CB7-1A9C-41FC-B538-1678500BDAAD}" destId="{9843BF2D-E3A3-4D38-8490-E0BB6B0B9099}" srcOrd="3" destOrd="0" presId="urn:microsoft.com/office/officeart/2018/2/layout/IconVerticalSolidList"/>
    <dgm:cxn modelId="{DE03213C-2F2B-487C-8533-A8B0D87FB160}" type="presParOf" srcId="{E2C54CB7-1A9C-41FC-B538-1678500BDAAD}" destId="{8085061F-A14C-4DF7-BD1C-148A36A5AF4E}" srcOrd="4" destOrd="0" presId="urn:microsoft.com/office/officeart/2018/2/layout/IconVerticalSolidList"/>
    <dgm:cxn modelId="{150C14B3-5552-4989-AAA2-7C19FB948F45}" type="presParOf" srcId="{8085061F-A14C-4DF7-BD1C-148A36A5AF4E}" destId="{6A21CE87-EA4E-4348-AD18-BD724CAB032A}" srcOrd="0" destOrd="0" presId="urn:microsoft.com/office/officeart/2018/2/layout/IconVerticalSolidList"/>
    <dgm:cxn modelId="{E1AD54BA-2CAD-4469-BA96-A244A1911591}" type="presParOf" srcId="{8085061F-A14C-4DF7-BD1C-148A36A5AF4E}" destId="{82D2B9BB-90EB-4634-B4D5-CF51B6912BDA}" srcOrd="1" destOrd="0" presId="urn:microsoft.com/office/officeart/2018/2/layout/IconVerticalSolidList"/>
    <dgm:cxn modelId="{575AF5F5-E492-408F-8195-DFE859BB3BA2}" type="presParOf" srcId="{8085061F-A14C-4DF7-BD1C-148A36A5AF4E}" destId="{B176A61C-99D1-40E4-9263-B894A0CB2498}" srcOrd="2" destOrd="0" presId="urn:microsoft.com/office/officeart/2018/2/layout/IconVerticalSolidList"/>
    <dgm:cxn modelId="{55C5ADD2-9C63-4B57-9534-E371E1B52482}" type="presParOf" srcId="{8085061F-A14C-4DF7-BD1C-148A36A5AF4E}" destId="{EEA16380-43E0-47D6-BA8B-FC30A93AE192}" srcOrd="3" destOrd="0" presId="urn:microsoft.com/office/officeart/2018/2/layout/IconVerticalSolidList"/>
    <dgm:cxn modelId="{92B54E48-7F46-40DD-A391-BEE2AD3D89A5}" type="presParOf" srcId="{E2C54CB7-1A9C-41FC-B538-1678500BDAAD}" destId="{F73EB753-93DD-4945-89D5-1454309A6CFB}" srcOrd="5" destOrd="0" presId="urn:microsoft.com/office/officeart/2018/2/layout/IconVerticalSolidList"/>
    <dgm:cxn modelId="{134B1086-3D3B-4F96-AEE0-404B35D14B47}" type="presParOf" srcId="{E2C54CB7-1A9C-41FC-B538-1678500BDAAD}" destId="{56A30AAC-8FCB-4805-8489-DCE7AF3E15E5}" srcOrd="6" destOrd="0" presId="urn:microsoft.com/office/officeart/2018/2/layout/IconVerticalSolidList"/>
    <dgm:cxn modelId="{82C501E5-BC3C-4454-9527-5FAAD6C6A677}" type="presParOf" srcId="{56A30AAC-8FCB-4805-8489-DCE7AF3E15E5}" destId="{64017907-E4EC-4899-9AF0-12C724833AA1}" srcOrd="0" destOrd="0" presId="urn:microsoft.com/office/officeart/2018/2/layout/IconVerticalSolidList"/>
    <dgm:cxn modelId="{CE3E0BAE-1AC1-429B-B556-CDE74370A4DD}" type="presParOf" srcId="{56A30AAC-8FCB-4805-8489-DCE7AF3E15E5}" destId="{04D127B8-3256-4BF1-A94A-43AF7751F4E7}" srcOrd="1" destOrd="0" presId="urn:microsoft.com/office/officeart/2018/2/layout/IconVerticalSolidList"/>
    <dgm:cxn modelId="{E40D0226-1AAD-4C14-8EAF-6869A1C3FD9D}" type="presParOf" srcId="{56A30AAC-8FCB-4805-8489-DCE7AF3E15E5}" destId="{07A7DDC1-E599-4D9C-851E-6F0B2DA114C2}" srcOrd="2" destOrd="0" presId="urn:microsoft.com/office/officeart/2018/2/layout/IconVerticalSolidList"/>
    <dgm:cxn modelId="{236A2AFF-34F8-4394-BDD9-573434D15AAA}" type="presParOf" srcId="{56A30AAC-8FCB-4805-8489-DCE7AF3E15E5}" destId="{157ED022-6753-4D01-860A-121E1FD730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03CC4A-C056-4165-A680-86E94965073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F1EB228-E2B6-432A-B41B-C2B4C3726857}">
      <dgm:prSet/>
      <dgm:spPr/>
      <dgm:t>
        <a:bodyPr/>
        <a:lstStyle/>
        <a:p>
          <a:r>
            <a:rPr lang="en-US"/>
            <a:t>The data was collected mainly from EIA database online, 2019</a:t>
          </a:r>
        </a:p>
      </dgm:t>
    </dgm:pt>
    <dgm:pt modelId="{20411884-8A83-4D9E-AFF7-78613A53C4B3}" type="parTrans" cxnId="{B5392599-9E41-40D6-8AE5-BD2C256D8FD6}">
      <dgm:prSet/>
      <dgm:spPr/>
      <dgm:t>
        <a:bodyPr/>
        <a:lstStyle/>
        <a:p>
          <a:endParaRPr lang="en-US"/>
        </a:p>
      </dgm:t>
    </dgm:pt>
    <dgm:pt modelId="{AB4CF3E8-06AD-4A59-8209-9BDA5665E00E}" type="sibTrans" cxnId="{B5392599-9E41-40D6-8AE5-BD2C256D8FD6}">
      <dgm:prSet/>
      <dgm:spPr/>
      <dgm:t>
        <a:bodyPr/>
        <a:lstStyle/>
        <a:p>
          <a:endParaRPr lang="en-US"/>
        </a:p>
      </dgm:t>
    </dgm:pt>
    <dgm:pt modelId="{2A72B086-4B79-475B-85AB-ED2986415400}">
      <dgm:prSet/>
      <dgm:spPr/>
      <dgm:t>
        <a:bodyPr/>
        <a:lstStyle/>
        <a:p>
          <a:r>
            <a:rPr lang="en-US"/>
            <a:t>In addition, large amounts of data were collected from Texas Railroad Commission</a:t>
          </a:r>
        </a:p>
      </dgm:t>
    </dgm:pt>
    <dgm:pt modelId="{8CEAA66D-E1EC-4EB9-A74C-984BD558F0D4}" type="parTrans" cxnId="{84720A8C-A77A-437C-BBAD-107D3358E6BB}">
      <dgm:prSet/>
      <dgm:spPr/>
      <dgm:t>
        <a:bodyPr/>
        <a:lstStyle/>
        <a:p>
          <a:endParaRPr lang="en-US"/>
        </a:p>
      </dgm:t>
    </dgm:pt>
    <dgm:pt modelId="{7AE31505-7A99-4CF7-86EB-9E16C9157E9B}" type="sibTrans" cxnId="{84720A8C-A77A-437C-BBAD-107D3358E6BB}">
      <dgm:prSet/>
      <dgm:spPr/>
      <dgm:t>
        <a:bodyPr/>
        <a:lstStyle/>
        <a:p>
          <a:endParaRPr lang="en-US"/>
        </a:p>
      </dgm:t>
    </dgm:pt>
    <dgm:pt modelId="{41073D0B-A589-45E6-A74A-E2B5AB31584D}">
      <dgm:prSet/>
      <dgm:spPr/>
      <dgm:t>
        <a:bodyPr/>
        <a:lstStyle/>
        <a:p>
          <a:r>
            <a:rPr lang="en-US"/>
            <a:t>The EIA data had to be processed and clipped to only include Texas using ArcMap</a:t>
          </a:r>
        </a:p>
      </dgm:t>
    </dgm:pt>
    <dgm:pt modelId="{65B76554-9B16-43B5-98DB-B90A4DC41E82}" type="parTrans" cxnId="{FFADF8A0-F129-44FF-80F0-E69E6546C214}">
      <dgm:prSet/>
      <dgm:spPr/>
      <dgm:t>
        <a:bodyPr/>
        <a:lstStyle/>
        <a:p>
          <a:endParaRPr lang="en-US"/>
        </a:p>
      </dgm:t>
    </dgm:pt>
    <dgm:pt modelId="{DFCD0E4B-1FB0-416A-9D65-1E3CE03559EF}" type="sibTrans" cxnId="{FFADF8A0-F129-44FF-80F0-E69E6546C214}">
      <dgm:prSet/>
      <dgm:spPr/>
      <dgm:t>
        <a:bodyPr/>
        <a:lstStyle/>
        <a:p>
          <a:endParaRPr lang="en-US"/>
        </a:p>
      </dgm:t>
    </dgm:pt>
    <dgm:pt modelId="{5237FD85-0308-4C1E-9903-618F97F94B2B}">
      <dgm:prSet/>
      <dgm:spPr/>
      <dgm:t>
        <a:bodyPr/>
        <a:lstStyle/>
        <a:p>
          <a:r>
            <a:rPr lang="en-US"/>
            <a:t>ArcMap, ArcGIS Online servers, Arc JS API and html coding were utilized in the creation of the webmap</a:t>
          </a:r>
        </a:p>
      </dgm:t>
    </dgm:pt>
    <dgm:pt modelId="{F3BD9E51-8D21-47A1-A55F-17A63A39FFEC}" type="parTrans" cxnId="{F16AFCFF-2167-4A4B-9F99-AF6A82968B7C}">
      <dgm:prSet/>
      <dgm:spPr/>
      <dgm:t>
        <a:bodyPr/>
        <a:lstStyle/>
        <a:p>
          <a:endParaRPr lang="en-US"/>
        </a:p>
      </dgm:t>
    </dgm:pt>
    <dgm:pt modelId="{D213DE0B-F82B-40C8-8DA0-9FF085F7D290}" type="sibTrans" cxnId="{F16AFCFF-2167-4A4B-9F99-AF6A82968B7C}">
      <dgm:prSet/>
      <dgm:spPr/>
      <dgm:t>
        <a:bodyPr/>
        <a:lstStyle/>
        <a:p>
          <a:endParaRPr lang="en-US"/>
        </a:p>
      </dgm:t>
    </dgm:pt>
    <dgm:pt modelId="{31C8CC4D-A265-4B5D-93BC-718B550BC26F}" type="pres">
      <dgm:prSet presAssocID="{3203CC4A-C056-4165-A680-86E949650730}" presName="root" presStyleCnt="0">
        <dgm:presLayoutVars>
          <dgm:dir/>
          <dgm:resizeHandles val="exact"/>
        </dgm:presLayoutVars>
      </dgm:prSet>
      <dgm:spPr/>
    </dgm:pt>
    <dgm:pt modelId="{9800AA30-83E0-4EC9-9CA1-164DB6A37BEA}" type="pres">
      <dgm:prSet presAssocID="{FF1EB228-E2B6-432A-B41B-C2B4C3726857}" presName="compNode" presStyleCnt="0"/>
      <dgm:spPr/>
    </dgm:pt>
    <dgm:pt modelId="{F081921D-E23B-4054-80D3-43D41ACAB706}" type="pres">
      <dgm:prSet presAssocID="{FF1EB228-E2B6-432A-B41B-C2B4C3726857}" presName="bgRect" presStyleLbl="bgShp" presStyleIdx="0" presStyleCnt="4"/>
      <dgm:spPr/>
    </dgm:pt>
    <dgm:pt modelId="{605DCB6A-1DF8-4694-B6B3-0C754353914F}" type="pres">
      <dgm:prSet presAssocID="{FF1EB228-E2B6-432A-B41B-C2B4C372685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B20D48F3-2111-4A80-967A-1FFB979790D1}" type="pres">
      <dgm:prSet presAssocID="{FF1EB228-E2B6-432A-B41B-C2B4C3726857}" presName="spaceRect" presStyleCnt="0"/>
      <dgm:spPr/>
    </dgm:pt>
    <dgm:pt modelId="{17E146B0-884B-43AC-8907-ED549CA874B4}" type="pres">
      <dgm:prSet presAssocID="{FF1EB228-E2B6-432A-B41B-C2B4C3726857}" presName="parTx" presStyleLbl="revTx" presStyleIdx="0" presStyleCnt="4">
        <dgm:presLayoutVars>
          <dgm:chMax val="0"/>
          <dgm:chPref val="0"/>
        </dgm:presLayoutVars>
      </dgm:prSet>
      <dgm:spPr/>
    </dgm:pt>
    <dgm:pt modelId="{3F5D4FB6-4180-403E-B0CF-5FDDDA7D782E}" type="pres">
      <dgm:prSet presAssocID="{AB4CF3E8-06AD-4A59-8209-9BDA5665E00E}" presName="sibTrans" presStyleCnt="0"/>
      <dgm:spPr/>
    </dgm:pt>
    <dgm:pt modelId="{26A403D1-3353-4DF1-9A85-50B4B09EB723}" type="pres">
      <dgm:prSet presAssocID="{2A72B086-4B79-475B-85AB-ED2986415400}" presName="compNode" presStyleCnt="0"/>
      <dgm:spPr/>
    </dgm:pt>
    <dgm:pt modelId="{ADD5A808-65CB-4AE8-9B0F-C721F325373B}" type="pres">
      <dgm:prSet presAssocID="{2A72B086-4B79-475B-85AB-ED2986415400}" presName="bgRect" presStyleLbl="bgShp" presStyleIdx="1" presStyleCnt="4"/>
      <dgm:spPr/>
    </dgm:pt>
    <dgm:pt modelId="{128BFE01-3364-47DC-9E63-66CC722204E6}" type="pres">
      <dgm:prSet presAssocID="{2A72B086-4B79-475B-85AB-ED298641540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60C0D10-31CE-43FE-BF57-06B4C127ECC9}" type="pres">
      <dgm:prSet presAssocID="{2A72B086-4B79-475B-85AB-ED2986415400}" presName="spaceRect" presStyleCnt="0"/>
      <dgm:spPr/>
    </dgm:pt>
    <dgm:pt modelId="{96D91856-BA0C-4F2B-8E75-1719B7E606BB}" type="pres">
      <dgm:prSet presAssocID="{2A72B086-4B79-475B-85AB-ED2986415400}" presName="parTx" presStyleLbl="revTx" presStyleIdx="1" presStyleCnt="4">
        <dgm:presLayoutVars>
          <dgm:chMax val="0"/>
          <dgm:chPref val="0"/>
        </dgm:presLayoutVars>
      </dgm:prSet>
      <dgm:spPr/>
    </dgm:pt>
    <dgm:pt modelId="{84ECC7B3-8C44-4997-935F-F23BA9B722DE}" type="pres">
      <dgm:prSet presAssocID="{7AE31505-7A99-4CF7-86EB-9E16C9157E9B}" presName="sibTrans" presStyleCnt="0"/>
      <dgm:spPr/>
    </dgm:pt>
    <dgm:pt modelId="{8F4E5DE8-7999-4864-8AB0-1B9B5533EBCF}" type="pres">
      <dgm:prSet presAssocID="{41073D0B-A589-45E6-A74A-E2B5AB31584D}" presName="compNode" presStyleCnt="0"/>
      <dgm:spPr/>
    </dgm:pt>
    <dgm:pt modelId="{0B7069C7-5D60-4311-993C-FD23DE523873}" type="pres">
      <dgm:prSet presAssocID="{41073D0B-A589-45E6-A74A-E2B5AB31584D}" presName="bgRect" presStyleLbl="bgShp" presStyleIdx="2" presStyleCnt="4"/>
      <dgm:spPr/>
    </dgm:pt>
    <dgm:pt modelId="{8B964719-C5E3-473B-BE04-B7EA1751CBC0}" type="pres">
      <dgm:prSet presAssocID="{41073D0B-A589-45E6-A74A-E2B5AB3158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erpillar"/>
        </a:ext>
      </dgm:extLst>
    </dgm:pt>
    <dgm:pt modelId="{72F06E7C-8C03-4998-970F-70D3170E2523}" type="pres">
      <dgm:prSet presAssocID="{41073D0B-A589-45E6-A74A-E2B5AB31584D}" presName="spaceRect" presStyleCnt="0"/>
      <dgm:spPr/>
    </dgm:pt>
    <dgm:pt modelId="{E4A782B0-6B5F-4159-B8AA-9B885CE13196}" type="pres">
      <dgm:prSet presAssocID="{41073D0B-A589-45E6-A74A-E2B5AB31584D}" presName="parTx" presStyleLbl="revTx" presStyleIdx="2" presStyleCnt="4">
        <dgm:presLayoutVars>
          <dgm:chMax val="0"/>
          <dgm:chPref val="0"/>
        </dgm:presLayoutVars>
      </dgm:prSet>
      <dgm:spPr/>
    </dgm:pt>
    <dgm:pt modelId="{F9C72F68-E8C3-4B76-9201-C6EDE64B58D9}" type="pres">
      <dgm:prSet presAssocID="{DFCD0E4B-1FB0-416A-9D65-1E3CE03559EF}" presName="sibTrans" presStyleCnt="0"/>
      <dgm:spPr/>
    </dgm:pt>
    <dgm:pt modelId="{C56E75B3-1B88-4689-B59A-BCED8028E70D}" type="pres">
      <dgm:prSet presAssocID="{5237FD85-0308-4C1E-9903-618F97F94B2B}" presName="compNode" presStyleCnt="0"/>
      <dgm:spPr/>
    </dgm:pt>
    <dgm:pt modelId="{7F3CC544-AD9E-4117-BDF2-D4B34E7D3560}" type="pres">
      <dgm:prSet presAssocID="{5237FD85-0308-4C1E-9903-618F97F94B2B}" presName="bgRect" presStyleLbl="bgShp" presStyleIdx="3" presStyleCnt="4"/>
      <dgm:spPr/>
    </dgm:pt>
    <dgm:pt modelId="{C07211B9-6043-4218-B1BF-9E9FBF79F59E}" type="pres">
      <dgm:prSet presAssocID="{5237FD85-0308-4C1E-9903-618F97F94B2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00BACF4-8C15-46ED-B84E-1A48CD5DBC7F}" type="pres">
      <dgm:prSet presAssocID="{5237FD85-0308-4C1E-9903-618F97F94B2B}" presName="spaceRect" presStyleCnt="0"/>
      <dgm:spPr/>
    </dgm:pt>
    <dgm:pt modelId="{F5647FA9-1BA0-4F2B-B13F-AD02EB036661}" type="pres">
      <dgm:prSet presAssocID="{5237FD85-0308-4C1E-9903-618F97F94B2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9729B3F-0778-4765-A5F4-6DF201A2ADE2}" type="presOf" srcId="{5237FD85-0308-4C1E-9903-618F97F94B2B}" destId="{F5647FA9-1BA0-4F2B-B13F-AD02EB036661}" srcOrd="0" destOrd="0" presId="urn:microsoft.com/office/officeart/2018/2/layout/IconVerticalSolidList"/>
    <dgm:cxn modelId="{9FE2725A-C31F-410F-878B-2A23FF92C1EA}" type="presOf" srcId="{41073D0B-A589-45E6-A74A-E2B5AB31584D}" destId="{E4A782B0-6B5F-4159-B8AA-9B885CE13196}" srcOrd="0" destOrd="0" presId="urn:microsoft.com/office/officeart/2018/2/layout/IconVerticalSolidList"/>
    <dgm:cxn modelId="{84720A8C-A77A-437C-BBAD-107D3358E6BB}" srcId="{3203CC4A-C056-4165-A680-86E949650730}" destId="{2A72B086-4B79-475B-85AB-ED2986415400}" srcOrd="1" destOrd="0" parTransId="{8CEAA66D-E1EC-4EB9-A74C-984BD558F0D4}" sibTransId="{7AE31505-7A99-4CF7-86EB-9E16C9157E9B}"/>
    <dgm:cxn modelId="{B5392599-9E41-40D6-8AE5-BD2C256D8FD6}" srcId="{3203CC4A-C056-4165-A680-86E949650730}" destId="{FF1EB228-E2B6-432A-B41B-C2B4C3726857}" srcOrd="0" destOrd="0" parTransId="{20411884-8A83-4D9E-AFF7-78613A53C4B3}" sibTransId="{AB4CF3E8-06AD-4A59-8209-9BDA5665E00E}"/>
    <dgm:cxn modelId="{FFADF8A0-F129-44FF-80F0-E69E6546C214}" srcId="{3203CC4A-C056-4165-A680-86E949650730}" destId="{41073D0B-A589-45E6-A74A-E2B5AB31584D}" srcOrd="2" destOrd="0" parTransId="{65B76554-9B16-43B5-98DB-B90A4DC41E82}" sibTransId="{DFCD0E4B-1FB0-416A-9D65-1E3CE03559EF}"/>
    <dgm:cxn modelId="{41F552A3-8E17-484A-A007-6911F6898E1E}" type="presOf" srcId="{2A72B086-4B79-475B-85AB-ED2986415400}" destId="{96D91856-BA0C-4F2B-8E75-1719B7E606BB}" srcOrd="0" destOrd="0" presId="urn:microsoft.com/office/officeart/2018/2/layout/IconVerticalSolidList"/>
    <dgm:cxn modelId="{C4BC9CD7-374C-4FD9-8879-963B3592E77F}" type="presOf" srcId="{FF1EB228-E2B6-432A-B41B-C2B4C3726857}" destId="{17E146B0-884B-43AC-8907-ED549CA874B4}" srcOrd="0" destOrd="0" presId="urn:microsoft.com/office/officeart/2018/2/layout/IconVerticalSolidList"/>
    <dgm:cxn modelId="{3F1549DA-FCFA-464C-9EB6-8D42DD4D232B}" type="presOf" srcId="{3203CC4A-C056-4165-A680-86E949650730}" destId="{31C8CC4D-A265-4B5D-93BC-718B550BC26F}" srcOrd="0" destOrd="0" presId="urn:microsoft.com/office/officeart/2018/2/layout/IconVerticalSolidList"/>
    <dgm:cxn modelId="{F16AFCFF-2167-4A4B-9F99-AF6A82968B7C}" srcId="{3203CC4A-C056-4165-A680-86E949650730}" destId="{5237FD85-0308-4C1E-9903-618F97F94B2B}" srcOrd="3" destOrd="0" parTransId="{F3BD9E51-8D21-47A1-A55F-17A63A39FFEC}" sibTransId="{D213DE0B-F82B-40C8-8DA0-9FF085F7D290}"/>
    <dgm:cxn modelId="{8877C105-1AC3-4BB1-AE87-AA8D81FCBB82}" type="presParOf" srcId="{31C8CC4D-A265-4B5D-93BC-718B550BC26F}" destId="{9800AA30-83E0-4EC9-9CA1-164DB6A37BEA}" srcOrd="0" destOrd="0" presId="urn:microsoft.com/office/officeart/2018/2/layout/IconVerticalSolidList"/>
    <dgm:cxn modelId="{6D680D6F-F2E3-44CB-9841-BFF5D7F570D4}" type="presParOf" srcId="{9800AA30-83E0-4EC9-9CA1-164DB6A37BEA}" destId="{F081921D-E23B-4054-80D3-43D41ACAB706}" srcOrd="0" destOrd="0" presId="urn:microsoft.com/office/officeart/2018/2/layout/IconVerticalSolidList"/>
    <dgm:cxn modelId="{2CDCA734-6CAB-4B27-B053-BEFFBF983DEC}" type="presParOf" srcId="{9800AA30-83E0-4EC9-9CA1-164DB6A37BEA}" destId="{605DCB6A-1DF8-4694-B6B3-0C754353914F}" srcOrd="1" destOrd="0" presId="urn:microsoft.com/office/officeart/2018/2/layout/IconVerticalSolidList"/>
    <dgm:cxn modelId="{399C6562-98EF-430B-BF94-F0A3A4DF02A4}" type="presParOf" srcId="{9800AA30-83E0-4EC9-9CA1-164DB6A37BEA}" destId="{B20D48F3-2111-4A80-967A-1FFB979790D1}" srcOrd="2" destOrd="0" presId="urn:microsoft.com/office/officeart/2018/2/layout/IconVerticalSolidList"/>
    <dgm:cxn modelId="{1E2D67D4-BC2B-430D-BF16-F05DDF27544B}" type="presParOf" srcId="{9800AA30-83E0-4EC9-9CA1-164DB6A37BEA}" destId="{17E146B0-884B-43AC-8907-ED549CA874B4}" srcOrd="3" destOrd="0" presId="urn:microsoft.com/office/officeart/2018/2/layout/IconVerticalSolidList"/>
    <dgm:cxn modelId="{DF585634-C87D-4C5D-8274-8EC67C65DDE2}" type="presParOf" srcId="{31C8CC4D-A265-4B5D-93BC-718B550BC26F}" destId="{3F5D4FB6-4180-403E-B0CF-5FDDDA7D782E}" srcOrd="1" destOrd="0" presId="urn:microsoft.com/office/officeart/2018/2/layout/IconVerticalSolidList"/>
    <dgm:cxn modelId="{D4D4E141-ADE6-4BCA-8526-BA0C8E1ABCBC}" type="presParOf" srcId="{31C8CC4D-A265-4B5D-93BC-718B550BC26F}" destId="{26A403D1-3353-4DF1-9A85-50B4B09EB723}" srcOrd="2" destOrd="0" presId="urn:microsoft.com/office/officeart/2018/2/layout/IconVerticalSolidList"/>
    <dgm:cxn modelId="{C262FC01-38B5-40B4-8700-CE8168EB30AA}" type="presParOf" srcId="{26A403D1-3353-4DF1-9A85-50B4B09EB723}" destId="{ADD5A808-65CB-4AE8-9B0F-C721F325373B}" srcOrd="0" destOrd="0" presId="urn:microsoft.com/office/officeart/2018/2/layout/IconVerticalSolidList"/>
    <dgm:cxn modelId="{E4907191-114B-478C-B355-EB1ECB72A239}" type="presParOf" srcId="{26A403D1-3353-4DF1-9A85-50B4B09EB723}" destId="{128BFE01-3364-47DC-9E63-66CC722204E6}" srcOrd="1" destOrd="0" presId="urn:microsoft.com/office/officeart/2018/2/layout/IconVerticalSolidList"/>
    <dgm:cxn modelId="{9DCEB766-C6CC-415A-ABD4-E51086890427}" type="presParOf" srcId="{26A403D1-3353-4DF1-9A85-50B4B09EB723}" destId="{060C0D10-31CE-43FE-BF57-06B4C127ECC9}" srcOrd="2" destOrd="0" presId="urn:microsoft.com/office/officeart/2018/2/layout/IconVerticalSolidList"/>
    <dgm:cxn modelId="{6C23F8FC-71A3-4DF6-8AC4-041CE9ACD31E}" type="presParOf" srcId="{26A403D1-3353-4DF1-9A85-50B4B09EB723}" destId="{96D91856-BA0C-4F2B-8E75-1719B7E606BB}" srcOrd="3" destOrd="0" presId="urn:microsoft.com/office/officeart/2018/2/layout/IconVerticalSolidList"/>
    <dgm:cxn modelId="{E7291AE5-3B6A-4808-811B-46A2E52A6A47}" type="presParOf" srcId="{31C8CC4D-A265-4B5D-93BC-718B550BC26F}" destId="{84ECC7B3-8C44-4997-935F-F23BA9B722DE}" srcOrd="3" destOrd="0" presId="urn:microsoft.com/office/officeart/2018/2/layout/IconVerticalSolidList"/>
    <dgm:cxn modelId="{0F94296C-9C79-44C0-8E97-DFE81C87BBF4}" type="presParOf" srcId="{31C8CC4D-A265-4B5D-93BC-718B550BC26F}" destId="{8F4E5DE8-7999-4864-8AB0-1B9B5533EBCF}" srcOrd="4" destOrd="0" presId="urn:microsoft.com/office/officeart/2018/2/layout/IconVerticalSolidList"/>
    <dgm:cxn modelId="{127E7707-9238-453F-AA80-DDC3BAC90C71}" type="presParOf" srcId="{8F4E5DE8-7999-4864-8AB0-1B9B5533EBCF}" destId="{0B7069C7-5D60-4311-993C-FD23DE523873}" srcOrd="0" destOrd="0" presId="urn:microsoft.com/office/officeart/2018/2/layout/IconVerticalSolidList"/>
    <dgm:cxn modelId="{9235508B-E193-45F0-B8A2-A1A28B0C0A6D}" type="presParOf" srcId="{8F4E5DE8-7999-4864-8AB0-1B9B5533EBCF}" destId="{8B964719-C5E3-473B-BE04-B7EA1751CBC0}" srcOrd="1" destOrd="0" presId="urn:microsoft.com/office/officeart/2018/2/layout/IconVerticalSolidList"/>
    <dgm:cxn modelId="{E10C3CEE-859D-44DA-AC06-412980628B5B}" type="presParOf" srcId="{8F4E5DE8-7999-4864-8AB0-1B9B5533EBCF}" destId="{72F06E7C-8C03-4998-970F-70D3170E2523}" srcOrd="2" destOrd="0" presId="urn:microsoft.com/office/officeart/2018/2/layout/IconVerticalSolidList"/>
    <dgm:cxn modelId="{5C6F844F-C65C-4433-9D9C-76F846CC335D}" type="presParOf" srcId="{8F4E5DE8-7999-4864-8AB0-1B9B5533EBCF}" destId="{E4A782B0-6B5F-4159-B8AA-9B885CE13196}" srcOrd="3" destOrd="0" presId="urn:microsoft.com/office/officeart/2018/2/layout/IconVerticalSolidList"/>
    <dgm:cxn modelId="{71FD9539-5F94-4812-B029-4116FAA54468}" type="presParOf" srcId="{31C8CC4D-A265-4B5D-93BC-718B550BC26F}" destId="{F9C72F68-E8C3-4B76-9201-C6EDE64B58D9}" srcOrd="5" destOrd="0" presId="urn:microsoft.com/office/officeart/2018/2/layout/IconVerticalSolidList"/>
    <dgm:cxn modelId="{43F96093-77B0-4D53-BEAB-501114583D11}" type="presParOf" srcId="{31C8CC4D-A265-4B5D-93BC-718B550BC26F}" destId="{C56E75B3-1B88-4689-B59A-BCED8028E70D}" srcOrd="6" destOrd="0" presId="urn:microsoft.com/office/officeart/2018/2/layout/IconVerticalSolidList"/>
    <dgm:cxn modelId="{CE6C7846-DB4E-4B0A-AB8E-512A3E4EBD6F}" type="presParOf" srcId="{C56E75B3-1B88-4689-B59A-BCED8028E70D}" destId="{7F3CC544-AD9E-4117-BDF2-D4B34E7D3560}" srcOrd="0" destOrd="0" presId="urn:microsoft.com/office/officeart/2018/2/layout/IconVerticalSolidList"/>
    <dgm:cxn modelId="{413948CA-F86D-4C2A-A026-75535AFAC922}" type="presParOf" srcId="{C56E75B3-1B88-4689-B59A-BCED8028E70D}" destId="{C07211B9-6043-4218-B1BF-9E9FBF79F59E}" srcOrd="1" destOrd="0" presId="urn:microsoft.com/office/officeart/2018/2/layout/IconVerticalSolidList"/>
    <dgm:cxn modelId="{4149DF51-6642-42C9-8523-7CF9335C83E8}" type="presParOf" srcId="{C56E75B3-1B88-4689-B59A-BCED8028E70D}" destId="{A00BACF4-8C15-46ED-B84E-1A48CD5DBC7F}" srcOrd="2" destOrd="0" presId="urn:microsoft.com/office/officeart/2018/2/layout/IconVerticalSolidList"/>
    <dgm:cxn modelId="{62D015E3-68F6-47EA-9AD0-0A821C35811A}" type="presParOf" srcId="{C56E75B3-1B88-4689-B59A-BCED8028E70D}" destId="{F5647FA9-1BA0-4F2B-B13F-AD02EB03666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8E3C47-473A-428C-BC8B-3E6101B0402F}">
      <dsp:nvSpPr>
        <dsp:cNvPr id="0" name=""/>
        <dsp:cNvSpPr/>
      </dsp:nvSpPr>
      <dsp:spPr>
        <a:xfrm>
          <a:off x="0" y="1954"/>
          <a:ext cx="7012370" cy="9905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5337C6-F12D-4108-89A1-6997A485178C}">
      <dsp:nvSpPr>
        <dsp:cNvPr id="0" name=""/>
        <dsp:cNvSpPr/>
      </dsp:nvSpPr>
      <dsp:spPr>
        <a:xfrm>
          <a:off x="299648" y="224833"/>
          <a:ext cx="544815" cy="5448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23E85-83AA-4AD1-A6B2-F4910B034371}">
      <dsp:nvSpPr>
        <dsp:cNvPr id="0" name=""/>
        <dsp:cNvSpPr/>
      </dsp:nvSpPr>
      <dsp:spPr>
        <a:xfrm>
          <a:off x="1144111" y="1954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idea from this project came from the increasing relevance of the Digital Oil Field in Oil and Gas supply chains</a:t>
          </a:r>
        </a:p>
      </dsp:txBody>
      <dsp:txXfrm>
        <a:off x="1144111" y="1954"/>
        <a:ext cx="5868258" cy="990573"/>
      </dsp:txXfrm>
    </dsp:sp>
    <dsp:sp modelId="{C3360D9A-56D7-4295-8FBA-D5A08B704E06}">
      <dsp:nvSpPr>
        <dsp:cNvPr id="0" name=""/>
        <dsp:cNvSpPr/>
      </dsp:nvSpPr>
      <dsp:spPr>
        <a:xfrm>
          <a:off x="0" y="1240170"/>
          <a:ext cx="7012370" cy="9905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C74B92-1490-4BF3-8596-9C6D48FF0375}">
      <dsp:nvSpPr>
        <dsp:cNvPr id="0" name=""/>
        <dsp:cNvSpPr/>
      </dsp:nvSpPr>
      <dsp:spPr>
        <a:xfrm>
          <a:off x="299648" y="1463049"/>
          <a:ext cx="544815" cy="5448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C1E2E-F6BD-4DE8-8E5E-BA6E77AA79FD}">
      <dsp:nvSpPr>
        <dsp:cNvPr id="0" name=""/>
        <dsp:cNvSpPr/>
      </dsp:nvSpPr>
      <dsp:spPr>
        <a:xfrm>
          <a:off x="1144111" y="1240170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Current Digital Oil Field initiatives incorporate multiple levels of supply chain optimization solutions</a:t>
          </a:r>
        </a:p>
      </dsp:txBody>
      <dsp:txXfrm>
        <a:off x="1144111" y="1240170"/>
        <a:ext cx="5868258" cy="990573"/>
      </dsp:txXfrm>
    </dsp:sp>
    <dsp:sp modelId="{6A21CE87-EA4E-4348-AD18-BD724CAB032A}">
      <dsp:nvSpPr>
        <dsp:cNvPr id="0" name=""/>
        <dsp:cNvSpPr/>
      </dsp:nvSpPr>
      <dsp:spPr>
        <a:xfrm>
          <a:off x="0" y="2478387"/>
          <a:ext cx="7012370" cy="99057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D2B9BB-90EB-4634-B4D5-CF51B6912BDA}">
      <dsp:nvSpPr>
        <dsp:cNvPr id="0" name=""/>
        <dsp:cNvSpPr/>
      </dsp:nvSpPr>
      <dsp:spPr>
        <a:xfrm>
          <a:off x="299648" y="2701266"/>
          <a:ext cx="544815" cy="5448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A16380-43E0-47D6-BA8B-FC30A93AE192}">
      <dsp:nvSpPr>
        <dsp:cNvPr id="0" name=""/>
        <dsp:cNvSpPr/>
      </dsp:nvSpPr>
      <dsp:spPr>
        <a:xfrm>
          <a:off x="1144111" y="2478387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There is a push towards real-time asset management </a:t>
          </a:r>
        </a:p>
      </dsp:txBody>
      <dsp:txXfrm>
        <a:off x="1144111" y="2478387"/>
        <a:ext cx="5868258" cy="990573"/>
      </dsp:txXfrm>
    </dsp:sp>
    <dsp:sp modelId="{64017907-E4EC-4899-9AF0-12C724833AA1}">
      <dsp:nvSpPr>
        <dsp:cNvPr id="0" name=""/>
        <dsp:cNvSpPr/>
      </dsp:nvSpPr>
      <dsp:spPr>
        <a:xfrm>
          <a:off x="0" y="3716603"/>
          <a:ext cx="7012370" cy="9905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127B8-3256-4BF1-A94A-43AF7751F4E7}">
      <dsp:nvSpPr>
        <dsp:cNvPr id="0" name=""/>
        <dsp:cNvSpPr/>
      </dsp:nvSpPr>
      <dsp:spPr>
        <a:xfrm>
          <a:off x="299648" y="3939482"/>
          <a:ext cx="544815" cy="5448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ED022-6753-4D01-860A-121E1FD730D0}">
      <dsp:nvSpPr>
        <dsp:cNvPr id="0" name=""/>
        <dsp:cNvSpPr/>
      </dsp:nvSpPr>
      <dsp:spPr>
        <a:xfrm>
          <a:off x="1144111" y="3716603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application’s purpose is to route the product between assets like refineries, pipelines, storage locations or processing plants</a:t>
          </a:r>
        </a:p>
      </dsp:txBody>
      <dsp:txXfrm>
        <a:off x="1144111" y="3716603"/>
        <a:ext cx="5868258" cy="9905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1921D-E23B-4054-80D3-43D41ACAB706}">
      <dsp:nvSpPr>
        <dsp:cNvPr id="0" name=""/>
        <dsp:cNvSpPr/>
      </dsp:nvSpPr>
      <dsp:spPr>
        <a:xfrm>
          <a:off x="0" y="1954"/>
          <a:ext cx="7012370" cy="9905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5DCB6A-1DF8-4694-B6B3-0C754353914F}">
      <dsp:nvSpPr>
        <dsp:cNvPr id="0" name=""/>
        <dsp:cNvSpPr/>
      </dsp:nvSpPr>
      <dsp:spPr>
        <a:xfrm>
          <a:off x="299648" y="224833"/>
          <a:ext cx="544815" cy="5448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146B0-884B-43AC-8907-ED549CA874B4}">
      <dsp:nvSpPr>
        <dsp:cNvPr id="0" name=""/>
        <dsp:cNvSpPr/>
      </dsp:nvSpPr>
      <dsp:spPr>
        <a:xfrm>
          <a:off x="1144111" y="1954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data was collected mainly from EIA database online, 2019</a:t>
          </a:r>
        </a:p>
      </dsp:txBody>
      <dsp:txXfrm>
        <a:off x="1144111" y="1954"/>
        <a:ext cx="5868258" cy="990573"/>
      </dsp:txXfrm>
    </dsp:sp>
    <dsp:sp modelId="{ADD5A808-65CB-4AE8-9B0F-C721F325373B}">
      <dsp:nvSpPr>
        <dsp:cNvPr id="0" name=""/>
        <dsp:cNvSpPr/>
      </dsp:nvSpPr>
      <dsp:spPr>
        <a:xfrm>
          <a:off x="0" y="1240170"/>
          <a:ext cx="7012370" cy="9905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8BFE01-3364-47DC-9E63-66CC722204E6}">
      <dsp:nvSpPr>
        <dsp:cNvPr id="0" name=""/>
        <dsp:cNvSpPr/>
      </dsp:nvSpPr>
      <dsp:spPr>
        <a:xfrm>
          <a:off x="299648" y="1463049"/>
          <a:ext cx="544815" cy="5448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91856-BA0C-4F2B-8E75-1719B7E606BB}">
      <dsp:nvSpPr>
        <dsp:cNvPr id="0" name=""/>
        <dsp:cNvSpPr/>
      </dsp:nvSpPr>
      <dsp:spPr>
        <a:xfrm>
          <a:off x="1144111" y="1240170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 addition, large amounts of data were collected from Texas Railroad Commission</a:t>
          </a:r>
        </a:p>
      </dsp:txBody>
      <dsp:txXfrm>
        <a:off x="1144111" y="1240170"/>
        <a:ext cx="5868258" cy="990573"/>
      </dsp:txXfrm>
    </dsp:sp>
    <dsp:sp modelId="{0B7069C7-5D60-4311-993C-FD23DE523873}">
      <dsp:nvSpPr>
        <dsp:cNvPr id="0" name=""/>
        <dsp:cNvSpPr/>
      </dsp:nvSpPr>
      <dsp:spPr>
        <a:xfrm>
          <a:off x="0" y="2478387"/>
          <a:ext cx="7012370" cy="99057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964719-C5E3-473B-BE04-B7EA1751CBC0}">
      <dsp:nvSpPr>
        <dsp:cNvPr id="0" name=""/>
        <dsp:cNvSpPr/>
      </dsp:nvSpPr>
      <dsp:spPr>
        <a:xfrm>
          <a:off x="299648" y="2701266"/>
          <a:ext cx="544815" cy="5448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782B0-6B5F-4159-B8AA-9B885CE13196}">
      <dsp:nvSpPr>
        <dsp:cNvPr id="0" name=""/>
        <dsp:cNvSpPr/>
      </dsp:nvSpPr>
      <dsp:spPr>
        <a:xfrm>
          <a:off x="1144111" y="2478387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EIA data had to be processed and clipped to only include Texas using ArcMap</a:t>
          </a:r>
        </a:p>
      </dsp:txBody>
      <dsp:txXfrm>
        <a:off x="1144111" y="2478387"/>
        <a:ext cx="5868258" cy="990573"/>
      </dsp:txXfrm>
    </dsp:sp>
    <dsp:sp modelId="{7F3CC544-AD9E-4117-BDF2-D4B34E7D3560}">
      <dsp:nvSpPr>
        <dsp:cNvPr id="0" name=""/>
        <dsp:cNvSpPr/>
      </dsp:nvSpPr>
      <dsp:spPr>
        <a:xfrm>
          <a:off x="0" y="3716603"/>
          <a:ext cx="7012370" cy="9905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7211B9-6043-4218-B1BF-9E9FBF79F59E}">
      <dsp:nvSpPr>
        <dsp:cNvPr id="0" name=""/>
        <dsp:cNvSpPr/>
      </dsp:nvSpPr>
      <dsp:spPr>
        <a:xfrm>
          <a:off x="299648" y="3939482"/>
          <a:ext cx="544815" cy="5448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47FA9-1BA0-4F2B-B13F-AD02EB036661}">
      <dsp:nvSpPr>
        <dsp:cNvPr id="0" name=""/>
        <dsp:cNvSpPr/>
      </dsp:nvSpPr>
      <dsp:spPr>
        <a:xfrm>
          <a:off x="1144111" y="3716603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ArcMap, ArcGIS Online servers, Arc JS API and html coding were utilized in the creation of the webmap</a:t>
          </a:r>
        </a:p>
      </dsp:txBody>
      <dsp:txXfrm>
        <a:off x="1144111" y="3716603"/>
        <a:ext cx="5868258" cy="990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4/30/20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49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538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4/30/20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97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4/30/20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521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4/30/20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96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364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16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12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72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4/30/20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21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491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7" r:id="rId6"/>
    <p:sldLayoutId id="2147483752" r:id="rId7"/>
    <p:sldLayoutId id="2147483753" r:id="rId8"/>
    <p:sldLayoutId id="2147483754" r:id="rId9"/>
    <p:sldLayoutId id="2147483756" r:id="rId10"/>
    <p:sldLayoutId id="2147483755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com.ac.uk/-docs/proceedings/5f524baa70ec1d0c7cdfafec96acc7e9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FF70D-C36D-4A4D-949C-DB5E91AE7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9" b="48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A7E90F-7383-4A8D-B3B2-977D30D27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rgbClr val="CA92BD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3E7C7A-D853-434A-AA24-D8C247D80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rgbClr val="CA92BD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0E3DD-9430-394A-B08A-6DBD2EEE5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9065" y="2324906"/>
            <a:ext cx="3403426" cy="15886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Oil and gas asset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B161F-5200-2D49-B244-5AE58588F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9065" y="3945249"/>
            <a:ext cx="3403426" cy="7388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By: Jimmy Barnett</a:t>
            </a:r>
          </a:p>
        </p:txBody>
      </p:sp>
    </p:spTree>
    <p:extLst>
      <p:ext uri="{BB962C8B-B14F-4D97-AF65-F5344CB8AC3E}">
        <p14:creationId xmlns:p14="http://schemas.microsoft.com/office/powerpoint/2010/main" val="464290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63CA633-A71E-F048-A279-71325C414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22" r="9091" b="166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8A939-EB13-344E-95CD-A585AE724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524001"/>
            <a:ext cx="3208866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Final application</a:t>
            </a:r>
          </a:p>
        </p:txBody>
      </p:sp>
    </p:spTree>
    <p:extLst>
      <p:ext uri="{BB962C8B-B14F-4D97-AF65-F5344CB8AC3E}">
        <p14:creationId xmlns:p14="http://schemas.microsoft.com/office/powerpoint/2010/main" val="935653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F01414-F7F9-0F40-A671-875F9840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routing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4C0AF-88D5-F645-9F38-7890F4D2B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Routing, handled by ESRI, was one of the most exciting parts of the map</a:t>
            </a:r>
          </a:p>
          <a:p>
            <a:r>
              <a:rPr lang="en-US" dirty="0">
                <a:solidFill>
                  <a:srgbClr val="FFFFFF"/>
                </a:solidFill>
              </a:rPr>
              <a:t>The intuitive routing on the streets </a:t>
            </a:r>
            <a:r>
              <a:rPr lang="en-US" dirty="0" err="1">
                <a:solidFill>
                  <a:srgbClr val="FFFFFF"/>
                </a:solidFill>
              </a:rPr>
              <a:t>basemap</a:t>
            </a:r>
            <a:r>
              <a:rPr lang="en-US" dirty="0">
                <a:solidFill>
                  <a:srgbClr val="FFFFFF"/>
                </a:solidFill>
              </a:rPr>
              <a:t> with times, distances and between selectable locations is what pulled the map together</a:t>
            </a:r>
          </a:p>
          <a:p>
            <a:r>
              <a:rPr lang="en-US" dirty="0">
                <a:solidFill>
                  <a:srgbClr val="FFFFFF"/>
                </a:solidFill>
              </a:rPr>
              <a:t>Can be done between selected assets as shown here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3CF6CCD-5FE1-6048-8218-7DC197922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6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79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908E0-FE3F-EA4B-B28B-747271EC6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079D7-CD0C-014C-8E94-832FF1173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challenges that occurred stemmed from the sheer size of the data collected.</a:t>
            </a:r>
          </a:p>
          <a:p>
            <a:r>
              <a:rPr lang="en-US" dirty="0"/>
              <a:t>The amount of Oil and Gas assets made it nearly impossible to host each layer and maintain a usable runtime of the application</a:t>
            </a:r>
          </a:p>
          <a:p>
            <a:r>
              <a:rPr lang="en-US" dirty="0"/>
              <a:t>Over 1000 files of data were downloaded and could not be totally rendered on the map, so despite the fact that I have all of the data, it was not all utilized</a:t>
            </a:r>
          </a:p>
          <a:p>
            <a:r>
              <a:rPr lang="en-US" dirty="0"/>
              <a:t>Time - with more time I have no doubt that a good solution could be found for this glut of data, however without time processing each layer file would be temporally prohibited</a:t>
            </a:r>
          </a:p>
          <a:p>
            <a:r>
              <a:rPr lang="en-US" dirty="0"/>
              <a:t>The scripting of automatic FTP download ran into issues as well not being able to pull files, and had to be scrapped for time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772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6738F-3F81-134A-B543-30B5B2B09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6468D-D3BD-2A44-AF9C-D3919D7B1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given more time to process and find large hosting solutions, I have no doubt that it all could have been utilized</a:t>
            </a:r>
          </a:p>
          <a:p>
            <a:r>
              <a:rPr lang="en-US" dirty="0"/>
              <a:t>The interesting thing about the Arc API is that data can be added relatively easily in two function formats which can be tweaked for each dataset quickly</a:t>
            </a:r>
          </a:p>
          <a:p>
            <a:r>
              <a:rPr lang="en-US" dirty="0"/>
              <a:t>Should this data be processed in the future, it can be added to the map with no problems of functionality and minimal style tweaks</a:t>
            </a:r>
          </a:p>
          <a:p>
            <a:r>
              <a:rPr lang="en-US" dirty="0"/>
              <a:t>In addition, code cleanup for runtime optimization could be utilized, however performance is currently acceptable but if data is added it would most likely be necessary</a:t>
            </a:r>
          </a:p>
        </p:txBody>
      </p:sp>
    </p:spTree>
    <p:extLst>
      <p:ext uri="{BB962C8B-B14F-4D97-AF65-F5344CB8AC3E}">
        <p14:creationId xmlns:p14="http://schemas.microsoft.com/office/powerpoint/2010/main" val="3125728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B64B3-A51E-964C-9267-37AD10E9A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sz="4100">
                <a:solidFill>
                  <a:srgbClr val="FFFE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09687-DF65-CF43-80CA-5B924E27D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5261156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</a:pPr>
            <a:r>
              <a:rPr lang="en-US" sz="900" dirty="0" err="1"/>
              <a:t>Perrons</a:t>
            </a:r>
            <a:r>
              <a:rPr lang="en-US" sz="900" dirty="0"/>
              <a:t>, R. K., &amp; Jensen, J. W. (2015). </a:t>
            </a:r>
            <a:r>
              <a:rPr lang="en-US" sz="900" i="1" dirty="0"/>
              <a:t>Data as an asset: What the oil and gas sector can learn from other industries about “Big Data.” Energy Policy, 81, 117–121.</a:t>
            </a:r>
            <a:r>
              <a:rPr lang="en-US" sz="900" dirty="0"/>
              <a:t> doi:10.1016/j.enpol.2015.02.020</a:t>
            </a:r>
          </a:p>
          <a:p>
            <a:pPr lvl="0">
              <a:lnSpc>
                <a:spcPct val="110000"/>
              </a:lnSpc>
            </a:pPr>
            <a:r>
              <a:rPr lang="en-US" sz="900" dirty="0"/>
              <a:t>Holland, C. P., Shaw, D. R., &amp; </a:t>
            </a:r>
            <a:r>
              <a:rPr lang="en-US" sz="900" dirty="0" err="1"/>
              <a:t>Kawalek</a:t>
            </a:r>
            <a:r>
              <a:rPr lang="en-US" sz="900" dirty="0"/>
              <a:t>, P. (2005). </a:t>
            </a:r>
            <a:r>
              <a:rPr lang="en-US" sz="900" i="1" dirty="0"/>
              <a:t>BP’s multi-enterprise asset management system. Information and Software Technology, 47(15), 999–1007.</a:t>
            </a:r>
            <a:r>
              <a:rPr lang="en-US" sz="900" dirty="0"/>
              <a:t> doi:10.1016/j.infsof.2005.09.006 </a:t>
            </a:r>
          </a:p>
          <a:p>
            <a:pPr lvl="0">
              <a:lnSpc>
                <a:spcPct val="110000"/>
              </a:lnSpc>
            </a:pPr>
            <a:r>
              <a:rPr lang="en-US" sz="900" dirty="0" err="1"/>
              <a:t>Shuen</a:t>
            </a:r>
            <a:r>
              <a:rPr lang="en-US" sz="900" dirty="0"/>
              <a:t>, A., Feiler, P. F., &amp; Teece, D. J. (2014). </a:t>
            </a:r>
            <a:r>
              <a:rPr lang="en-US" sz="900" i="1" dirty="0"/>
              <a:t>Dynamic capabilities in the upstream oil and gas sector: Managing next generation competition. Energy Strategy Reviews, 3, 5–13.</a:t>
            </a:r>
            <a:r>
              <a:rPr lang="en-US" sz="900" dirty="0"/>
              <a:t> doi:10.1016/j.esr.2014.05.002 </a:t>
            </a:r>
          </a:p>
          <a:p>
            <a:pPr lvl="0">
              <a:lnSpc>
                <a:spcPct val="110000"/>
              </a:lnSpc>
            </a:pPr>
            <a:r>
              <a:rPr lang="en-US" sz="900" dirty="0" err="1"/>
              <a:t>Gringarten</a:t>
            </a:r>
            <a:r>
              <a:rPr lang="en-US" sz="900" dirty="0"/>
              <a:t>, A. C. (1998). </a:t>
            </a:r>
            <a:r>
              <a:rPr lang="en-US" sz="900" i="1" dirty="0"/>
              <a:t>Evolution of Reservoir Management Techniques: From Independent Methods to an Integrated Methodology. Impact on Petroleum Engineering Curriculum, Graduate Teaching and Competitive Advantage of Oil Companies. SPE Asia Pacific Conference on Integrated Modelling for Asset Management.</a:t>
            </a:r>
            <a:r>
              <a:rPr lang="en-US" sz="900" dirty="0"/>
              <a:t> doi:10.2118/39713-ms </a:t>
            </a:r>
          </a:p>
          <a:p>
            <a:pPr>
              <a:lnSpc>
                <a:spcPct val="110000"/>
              </a:lnSpc>
            </a:pPr>
            <a:r>
              <a:rPr lang="en-US" sz="900" dirty="0"/>
              <a:t> </a:t>
            </a:r>
          </a:p>
          <a:p>
            <a:pPr lvl="0">
              <a:lnSpc>
                <a:spcPct val="110000"/>
              </a:lnSpc>
            </a:pPr>
            <a:r>
              <a:rPr lang="en-US" sz="900" dirty="0"/>
              <a:t>LEON, M., AHIAGA-DAGBUI, D., FLEMING, C. and LAING, R. 2017. </a:t>
            </a:r>
            <a:r>
              <a:rPr lang="en-US" sz="900" i="1" dirty="0"/>
              <a:t>Exploring visual asset management collaboration: learning from the oil and gas sector.</a:t>
            </a:r>
            <a:r>
              <a:rPr lang="en-US" sz="900" dirty="0"/>
              <a:t> In Chan, P.W. and Neilson, C.J. (eds.) Proceedings of the 33rd Association of Researchers in Construction Management (ARCOM) annual conference, 4-6 September 2017, Cambridge, UK. Manchester: ARCOM [online], pages 765-774. Available from: </a:t>
            </a:r>
            <a:r>
              <a:rPr lang="en-US" sz="900" dirty="0">
                <a:hlinkClick r:id="rId2"/>
              </a:rPr>
              <a:t>http://www.arcom.ac.uk/...d0c7cdfafec96acc7e9.pdf</a:t>
            </a:r>
            <a:endParaRPr lang="en-US" sz="900" dirty="0"/>
          </a:p>
          <a:p>
            <a:pPr lvl="0">
              <a:lnSpc>
                <a:spcPct val="110000"/>
              </a:lnSpc>
            </a:pPr>
            <a:r>
              <a:rPr lang="en-US" sz="900" dirty="0" err="1"/>
              <a:t>Unneland</a:t>
            </a:r>
            <a:r>
              <a:rPr lang="en-US" sz="900" dirty="0"/>
              <a:t>, T., &amp; Hauser, M. K. (2005, January 1). </a:t>
            </a:r>
            <a:r>
              <a:rPr lang="en-US" sz="900" i="1" dirty="0"/>
              <a:t>Real-Time Asset Management: From Vision to Engagement-An </a:t>
            </a:r>
            <a:r>
              <a:rPr lang="en-US" sz="900" i="1" dirty="0" err="1"/>
              <a:t>Operator&amp;apos;s</a:t>
            </a:r>
            <a:r>
              <a:rPr lang="en-US" sz="900" i="1" dirty="0"/>
              <a:t> Experience</a:t>
            </a:r>
            <a:r>
              <a:rPr lang="en-US" sz="900" dirty="0"/>
              <a:t>. Society of Petroleum Engineers. doi:10.2118/96390-MS</a:t>
            </a:r>
          </a:p>
          <a:p>
            <a:pPr lvl="0">
              <a:lnSpc>
                <a:spcPct val="110000"/>
              </a:lnSpc>
            </a:pPr>
            <a:r>
              <a:rPr lang="en-US" sz="900" dirty="0" err="1"/>
              <a:t>Ossai</a:t>
            </a:r>
            <a:r>
              <a:rPr lang="en-US" sz="900" dirty="0"/>
              <a:t> CI: </a:t>
            </a:r>
            <a:r>
              <a:rPr lang="en-US" sz="900" i="1" dirty="0"/>
              <a:t>Advances in asset management techniques: an overview of corrosion mechanisms and mitigation strategies for oil and gas pipelines.</a:t>
            </a:r>
            <a:r>
              <a:rPr lang="en-US" sz="900" dirty="0"/>
              <a:t> </a:t>
            </a:r>
            <a:r>
              <a:rPr lang="en-US" sz="900" i="1" dirty="0"/>
              <a:t>ISRN </a:t>
            </a:r>
            <a:r>
              <a:rPr lang="en-US" sz="900" i="1" dirty="0" err="1"/>
              <a:t>Corro</a:t>
            </a:r>
            <a:r>
              <a:rPr lang="en-US" sz="900" dirty="0"/>
              <a:t> 2012, 570143.</a:t>
            </a:r>
          </a:p>
          <a:p>
            <a:pPr>
              <a:lnSpc>
                <a:spcPct val="110000"/>
              </a:lnSpc>
            </a:pPr>
            <a:r>
              <a:rPr lang="en-US" sz="900" dirty="0"/>
              <a:t>“About Us.” </a:t>
            </a:r>
            <a:r>
              <a:rPr lang="en-US" sz="900" i="1" dirty="0"/>
              <a:t>Texas RRC</a:t>
            </a:r>
            <a:r>
              <a:rPr lang="en-US" sz="900" dirty="0"/>
              <a:t>, Apr. 2020, </a:t>
            </a:r>
            <a:r>
              <a:rPr lang="en-US" sz="900" dirty="0" err="1"/>
              <a:t>www.rrc.state.tx.us</a:t>
            </a:r>
            <a:r>
              <a:rPr lang="en-US" sz="900" dirty="0"/>
              <a:t>/about-us/resource-center/research/data-sets-available-for-download/.</a:t>
            </a:r>
          </a:p>
          <a:p>
            <a:pPr>
              <a:lnSpc>
                <a:spcPct val="110000"/>
              </a:lnSpc>
            </a:pPr>
            <a:r>
              <a:rPr lang="en-US" sz="900" dirty="0"/>
              <a:t>“Weekly Petroleum Status Report - U.S. Energy Information Administration (EIA).” </a:t>
            </a:r>
            <a:r>
              <a:rPr lang="en-US" sz="900" i="1" dirty="0"/>
              <a:t>Weekly Petroleum Status Report - U.S. Energy Information Administration (EIA)</a:t>
            </a:r>
            <a:r>
              <a:rPr lang="en-US" sz="900" dirty="0"/>
              <a:t>, Apr. 2020, </a:t>
            </a:r>
            <a:r>
              <a:rPr lang="en-US" sz="900" dirty="0" err="1"/>
              <a:t>www.eia.gov</a:t>
            </a:r>
            <a:r>
              <a:rPr lang="en-US" sz="900" dirty="0"/>
              <a:t>/petroleum/supply/weekly/.</a:t>
            </a:r>
          </a:p>
          <a:p>
            <a:pPr>
              <a:lnSpc>
                <a:spcPct val="110000"/>
              </a:lnSpc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1144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4B24A-FDB6-CE43-87D0-20704631E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sz="3700">
                <a:solidFill>
                  <a:schemeClr val="bg1">
                    <a:lumMod val="85000"/>
                    <a:lumOff val="15000"/>
                  </a:schemeClr>
                </a:solidFill>
              </a:rPr>
              <a:t>Inspiration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1A2312-891D-4A7D-8B81-5B0AE6F6C9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8925262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8649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B01F4-230A-8E4F-A7A4-99E5A4CA9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Structure of </a:t>
            </a:r>
            <a:r>
              <a:rPr lang="en-US" dirty="0" err="1">
                <a:solidFill>
                  <a:srgbClr val="FFFEFF"/>
                </a:solidFill>
              </a:rPr>
              <a:t>webmap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5B3B29-34EC-6846-A2DE-1994168B4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44" y="2856654"/>
            <a:ext cx="1422400" cy="1422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952E0EA-3BC6-B440-8735-464BB037329B}"/>
              </a:ext>
            </a:extLst>
          </p:cNvPr>
          <p:cNvSpPr txBox="1"/>
          <p:nvPr/>
        </p:nvSpPr>
        <p:spPr>
          <a:xfrm>
            <a:off x="4415086" y="2572652"/>
            <a:ext cx="1279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Asset Database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EDB9C9-2F84-3B41-A730-5CFFD9F3F8AD}"/>
              </a:ext>
            </a:extLst>
          </p:cNvPr>
          <p:cNvCxnSpPr/>
          <p:nvPr/>
        </p:nvCxnSpPr>
        <p:spPr>
          <a:xfrm>
            <a:off x="5775344" y="3388623"/>
            <a:ext cx="12155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D658CEC-18C0-C24E-AA45-EA438F3C999E}"/>
              </a:ext>
            </a:extLst>
          </p:cNvPr>
          <p:cNvSpPr/>
          <p:nvPr/>
        </p:nvSpPr>
        <p:spPr>
          <a:xfrm>
            <a:off x="7078002" y="3083822"/>
            <a:ext cx="1295400" cy="9538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0C91D0-665D-AC48-BF54-2F1B61939E46}"/>
              </a:ext>
            </a:extLst>
          </p:cNvPr>
          <p:cNvSpPr txBox="1"/>
          <p:nvPr/>
        </p:nvSpPr>
        <p:spPr>
          <a:xfrm>
            <a:off x="7292091" y="2671988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9C16CE-7452-F548-BE3D-2E0BF179013B}"/>
              </a:ext>
            </a:extLst>
          </p:cNvPr>
          <p:cNvSpPr txBox="1"/>
          <p:nvPr/>
        </p:nvSpPr>
        <p:spPr>
          <a:xfrm>
            <a:off x="7043529" y="3159317"/>
            <a:ext cx="1422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Cleans, Maps, and Buffers Data (when needed)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2C745F-944D-1E40-A23D-F994EBAAB0B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8465929" y="3528649"/>
            <a:ext cx="12681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1C5017-5D93-A142-BEA1-B4240851C984}"/>
              </a:ext>
            </a:extLst>
          </p:cNvPr>
          <p:cNvSpPr/>
          <p:nvPr/>
        </p:nvSpPr>
        <p:spPr>
          <a:xfrm>
            <a:off x="9954548" y="3041320"/>
            <a:ext cx="1466304" cy="11391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Query-able Webmap with intuitive UI</a:t>
            </a:r>
          </a:p>
        </p:txBody>
      </p:sp>
    </p:spTree>
    <p:extLst>
      <p:ext uri="{BB962C8B-B14F-4D97-AF65-F5344CB8AC3E}">
        <p14:creationId xmlns:p14="http://schemas.microsoft.com/office/powerpoint/2010/main" val="230581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B121D-675A-C94B-BCC5-FE3D34F70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Materials and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91FEEE-C64D-4780-B559-3C001EF6FD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3153979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28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5CEB7-4410-C841-9C23-A66B17C1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+mn-lt"/>
              </a:rPr>
              <a:t>Us data had to be cut down, it contained too much information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1CE65D6-99D1-4B4E-8E4F-C777BCC24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61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74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10DC8-7477-3B4D-9DC1-36F36CC03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EIA Energy Mapping system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144D017-4AF1-4245-A349-4BD60C0BD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38" y="943500"/>
            <a:ext cx="6993626" cy="508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56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S Mapping Software, Location Intelligence &amp; Spatial Analytics | Esri">
            <a:extLst>
              <a:ext uri="{FF2B5EF4-FFF2-40B4-BE49-F238E27FC236}">
                <a16:creationId xmlns:a16="http://schemas.microsoft.com/office/drawing/2014/main" id="{E0D0ABF6-29D2-9C43-8E36-D5A3EBCAE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4244651"/>
            <a:ext cx="6756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099BA-2736-B54D-82EC-33794A371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accent1"/>
                </a:solidFill>
              </a:rPr>
              <a:t>Differences in execution and proposal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0CA71-0093-2E4A-A533-BB0862516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r>
              <a:rPr lang="en-US" sz="2000" dirty="0"/>
              <a:t>After trying multiple options for processing and APIs for analysis, ArcGIS ended up having nearly everything needed</a:t>
            </a:r>
          </a:p>
          <a:p>
            <a:r>
              <a:rPr lang="en-US" sz="2000" dirty="0"/>
              <a:t>ArcGIS routing, hosting and developer services helped create the precise functionality needed without any buffer analysis necessary</a:t>
            </a:r>
          </a:p>
          <a:p>
            <a:r>
              <a:rPr lang="en-US" sz="2000" dirty="0"/>
              <a:t>ArcGIS was utilized for cleaning, preparing, hosting and analyzing the data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89240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568E6-BCDC-4044-B574-C1D07A0BA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Arcgis routing capabilities</a:t>
            </a:r>
          </a:p>
        </p:txBody>
      </p:sp>
      <p:pic>
        <p:nvPicPr>
          <p:cNvPr id="5" name="Picture 4" descr="A picture of the ArcGIS routing service">
            <a:extLst>
              <a:ext uri="{FF2B5EF4-FFF2-40B4-BE49-F238E27FC236}">
                <a16:creationId xmlns:a16="http://schemas.microsoft.com/office/drawing/2014/main" id="{2A94ABFB-83E3-024E-9EA9-8C6ED58D1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120" y="1810140"/>
            <a:ext cx="7249347" cy="37152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91EF4-AD61-214F-9EA8-CAA6387CB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Due to the advanced ArcGIS Routing and Network Analytics Services, a manual buffer analysis or routing using Google APIs was not necessary</a:t>
            </a:r>
          </a:p>
          <a:p>
            <a:r>
              <a:rPr lang="en-US" dirty="0">
                <a:solidFill>
                  <a:srgbClr val="FFFFFF"/>
                </a:solidFill>
              </a:rPr>
              <a:t>The API can quickly route products of Oil and Natural Gas between important supply chain locations</a:t>
            </a:r>
          </a:p>
          <a:p>
            <a:r>
              <a:rPr lang="en-US" dirty="0">
                <a:solidFill>
                  <a:srgbClr val="FFFFFF"/>
                </a:solidFill>
              </a:rPr>
              <a:t>Provides intuitive mapping and direction information between locations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394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21AD5-B418-4846-B91F-1FEA12FD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sz="4100"/>
              <a:t>Completed web 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BEEADD2-A3F9-D847-8CEC-7B3D4DD2B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513" y="1381860"/>
            <a:ext cx="7151581" cy="40942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4A1B8-43C8-D044-B45D-6E6B9909D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 dirty="0"/>
              <a:t>The final product, utilizing ESRI </a:t>
            </a:r>
            <a:r>
              <a:rPr lang="en-US" dirty="0" err="1"/>
              <a:t>Javascript</a:t>
            </a:r>
            <a:r>
              <a:rPr lang="en-US" dirty="0"/>
              <a:t> API contains the locations and types of assets across the state of Texas</a:t>
            </a:r>
          </a:p>
          <a:p>
            <a:r>
              <a:rPr lang="en-US" dirty="0"/>
              <a:t>It contains a routing window at the top right of the screen to choose two locations which to route between</a:t>
            </a:r>
          </a:p>
          <a:p>
            <a:r>
              <a:rPr lang="en-US" dirty="0"/>
              <a:t>Each asset type has a different icon and popup describing the asset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47210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41243A"/>
      </a:dk2>
      <a:lt2>
        <a:srgbClr val="E2E8E3"/>
      </a:lt2>
      <a:accent1>
        <a:srgbClr val="CA92BD"/>
      </a:accent1>
      <a:accent2>
        <a:srgbClr val="BF7A91"/>
      </a:accent2>
      <a:accent3>
        <a:srgbClr val="CA9692"/>
      </a:accent3>
      <a:accent4>
        <a:srgbClr val="BF9C7A"/>
      </a:accent4>
      <a:accent5>
        <a:srgbClr val="A9A57A"/>
      </a:accent5>
      <a:accent6>
        <a:srgbClr val="97AB6E"/>
      </a:accent6>
      <a:hlink>
        <a:srgbClr val="568E64"/>
      </a:hlink>
      <a:folHlink>
        <a:srgbClr val="7F7F7F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1063</Words>
  <Application>Microsoft Macintosh PowerPoint</Application>
  <PresentationFormat>Widescreen</PresentationFormat>
  <Paragraphs>58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Gill Sans MT</vt:lpstr>
      <vt:lpstr>Univers</vt:lpstr>
      <vt:lpstr>Univers Condensed</vt:lpstr>
      <vt:lpstr>Wingdings 2</vt:lpstr>
      <vt:lpstr>DividendVTI</vt:lpstr>
      <vt:lpstr>Oil and gas asset management</vt:lpstr>
      <vt:lpstr>Inspiration</vt:lpstr>
      <vt:lpstr>Structure of webmap</vt:lpstr>
      <vt:lpstr>Materials and data</vt:lpstr>
      <vt:lpstr>Us data had to be cut down, it contained too much information</vt:lpstr>
      <vt:lpstr>EIA Energy Mapping system data</vt:lpstr>
      <vt:lpstr>Differences in execution and proposal</vt:lpstr>
      <vt:lpstr>Arcgis routing capabilities</vt:lpstr>
      <vt:lpstr>Completed web map</vt:lpstr>
      <vt:lpstr>Final application</vt:lpstr>
      <vt:lpstr>routing</vt:lpstr>
      <vt:lpstr>challenges</vt:lpstr>
      <vt:lpstr>solutions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Oil and gas asset management</dc:title>
  <dc:creator>Microsoft Office User</dc:creator>
  <cp:lastModifiedBy>Microsoft Office User</cp:lastModifiedBy>
  <cp:revision>3</cp:revision>
  <dcterms:created xsi:type="dcterms:W3CDTF">2020-05-01T03:43:02Z</dcterms:created>
  <dcterms:modified xsi:type="dcterms:W3CDTF">2020-05-01T04:37:34Z</dcterms:modified>
</cp:coreProperties>
</file>